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9" r:id="rId5"/>
    <p:sldId id="270" r:id="rId6"/>
    <p:sldId id="271" r:id="rId7"/>
    <p:sldId id="262" r:id="rId8"/>
    <p:sldId id="272" r:id="rId9"/>
    <p:sldId id="273" r:id="rId10"/>
    <p:sldId id="274" r:id="rId11"/>
    <p:sldId id="275" r:id="rId12"/>
    <p:sldId id="276" r:id="rId13"/>
    <p:sldId id="277" r:id="rId14"/>
    <p:sldId id="278" r:id="rId15"/>
    <p:sldId id="279" r:id="rId16"/>
    <p:sldId id="280" r:id="rId17"/>
    <p:sldId id="281" r:id="rId1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140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70151377-451E-43E3-A7DE-54484E4C54D9}" type="datetimeFigureOut">
              <a:rPr lang="es-ES" smtClean="0"/>
              <a:pPr/>
              <a:t>15/07/2011</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46D7B289-44EB-4066-88B6-6AD5C734E76E}"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0151377-451E-43E3-A7DE-54484E4C54D9}" type="datetimeFigureOut">
              <a:rPr lang="es-ES" smtClean="0"/>
              <a:pPr/>
              <a:t>15/07/2011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46D7B289-44EB-4066-88B6-6AD5C734E76E}"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0151377-451E-43E3-A7DE-54484E4C54D9}" type="datetimeFigureOut">
              <a:rPr lang="es-ES" smtClean="0"/>
              <a:pPr/>
              <a:t>15/07/2011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46D7B289-44EB-4066-88B6-6AD5C734E76E}"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0151377-451E-43E3-A7DE-54484E4C54D9}" type="datetimeFigureOut">
              <a:rPr lang="es-ES" smtClean="0"/>
              <a:pPr/>
              <a:t>15/07/2011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46D7B289-44EB-4066-88B6-6AD5C734E76E}" type="slidenum">
              <a:rPr lang="es-ES" smtClean="0"/>
              <a:pPr/>
              <a:t>‹Nº›</a:t>
            </a:fld>
            <a:endParaRPr lang="es-E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0151377-451E-43E3-A7DE-54484E4C54D9}" type="datetimeFigureOut">
              <a:rPr lang="es-ES" smtClean="0"/>
              <a:pPr/>
              <a:t>15/07/2011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46D7B289-44EB-4066-88B6-6AD5C734E76E}"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0151377-451E-43E3-A7DE-54484E4C54D9}" type="datetimeFigureOut">
              <a:rPr lang="es-ES" smtClean="0"/>
              <a:pPr/>
              <a:t>15/07/2011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46D7B289-44EB-4066-88B6-6AD5C734E76E}" type="slidenum">
              <a:rPr lang="es-ES" smtClean="0"/>
              <a:pPr/>
              <a:t>‹Nº›</a:t>
            </a:fld>
            <a:endParaRPr lang="es-E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0151377-451E-43E3-A7DE-54484E4C54D9}" type="datetimeFigureOut">
              <a:rPr lang="es-ES" smtClean="0"/>
              <a:pPr/>
              <a:t>15/07/2011</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46D7B289-44EB-4066-88B6-6AD5C734E76E}"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70151377-451E-43E3-A7DE-54484E4C54D9}" type="datetimeFigureOut">
              <a:rPr lang="es-ES" smtClean="0"/>
              <a:pPr/>
              <a:t>15/07/2011</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46D7B289-44EB-4066-88B6-6AD5C734E76E}" type="slidenum">
              <a:rPr lang="es-ES" smtClean="0"/>
              <a:pPr/>
              <a:t>‹Nº›</a:t>
            </a:fld>
            <a:endParaRPr lang="es-E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70151377-451E-43E3-A7DE-54484E4C54D9}" type="datetimeFigureOut">
              <a:rPr lang="es-ES" smtClean="0"/>
              <a:pPr/>
              <a:t>15/07/2011</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46D7B289-44EB-4066-88B6-6AD5C734E76E}"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70151377-451E-43E3-A7DE-54484E4C54D9}" type="datetimeFigureOut">
              <a:rPr lang="es-ES" smtClean="0"/>
              <a:pPr/>
              <a:t>15/07/2011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46D7B289-44EB-4066-88B6-6AD5C734E76E}"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70151377-451E-43E3-A7DE-54484E4C54D9}" type="datetimeFigureOut">
              <a:rPr lang="es-ES" smtClean="0"/>
              <a:pPr/>
              <a:t>15/07/2011</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46D7B289-44EB-4066-88B6-6AD5C734E76E}"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0151377-451E-43E3-A7DE-54484E4C54D9}" type="datetimeFigureOut">
              <a:rPr lang="es-ES" smtClean="0"/>
              <a:pPr/>
              <a:t>15/07/2011</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6D7B289-44EB-4066-88B6-6AD5C734E76E}"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764704"/>
            <a:ext cx="7772400" cy="2592288"/>
          </a:xfrm>
        </p:spPr>
        <p:txBody>
          <a:bodyPr>
            <a:normAutofit fontScale="90000"/>
          </a:bodyPr>
          <a:lstStyle/>
          <a:p>
            <a:pPr algn="ctr"/>
            <a:r>
              <a:rPr lang="es-ES" dirty="0" smtClean="0"/>
              <a:t>EL PLAN DE TRABAJO, UN INSTRUMENTO PRÁCTICO PARA LA ORGANIZACIÓN INSTITUCIONAL</a:t>
            </a:r>
            <a:endParaRPr lang="es-ES" dirty="0"/>
          </a:p>
        </p:txBody>
      </p:sp>
      <p:sp>
        <p:nvSpPr>
          <p:cNvPr id="3" name="2 Subtítulo"/>
          <p:cNvSpPr>
            <a:spLocks noGrp="1"/>
          </p:cNvSpPr>
          <p:nvPr>
            <p:ph type="subTitle" idx="1"/>
          </p:nvPr>
        </p:nvSpPr>
        <p:spPr>
          <a:xfrm>
            <a:off x="1371600" y="4365104"/>
            <a:ext cx="6400800" cy="1273696"/>
          </a:xfrm>
        </p:spPr>
        <p:txBody>
          <a:bodyPr/>
          <a:lstStyle/>
          <a:p>
            <a:endParaRPr lang="es-ES" dirty="0"/>
          </a:p>
        </p:txBody>
      </p:sp>
      <p:graphicFrame>
        <p:nvGraphicFramePr>
          <p:cNvPr id="1026" name="Object 2">
            <a:hlinkClick r:id="" action="ppaction://ole?verb=0"/>
          </p:cNvPr>
          <p:cNvGraphicFramePr>
            <a:graphicFrameLocks/>
          </p:cNvGraphicFramePr>
          <p:nvPr/>
        </p:nvGraphicFramePr>
        <p:xfrm>
          <a:off x="3286125" y="4077072"/>
          <a:ext cx="2573338" cy="1296144"/>
        </p:xfrm>
        <a:graphic>
          <a:graphicData uri="http://schemas.openxmlformats.org/presentationml/2006/ole">
            <p:oleObj spid="_x0000_s1026" name="Microsoft ClipArt Gallery" r:id="rId3" imgW="4518000" imgH="3465360" progId="">
              <p:embed/>
            </p:oleObj>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t>TIENEN UN CARÁCTER RECTOR, ES DECIR, SON ACTIVIDADES QUE SON INAMOVIBLES, SOLO SE PUEDEN CAMBIAR O SUSPENDER POR EL NIVEL DE DIRECCIÓN QUE LAS APROBÓ O INSTANCIA SUPERIOR A ELLA; DICHO DE OTRA MANERA, CADA ÁREA SUBORDINADA TIENE QUE “SEMBRAR” EN SU PROYECTO DE PLAN ESTAS ACTIVIDADES.</a:t>
            </a:r>
            <a:endParaRPr lang="es-ES" dirty="0"/>
          </a:p>
        </p:txBody>
      </p:sp>
      <p:sp>
        <p:nvSpPr>
          <p:cNvPr id="2" name="1 Título"/>
          <p:cNvSpPr>
            <a:spLocks noGrp="1"/>
          </p:cNvSpPr>
          <p:nvPr>
            <p:ph type="title"/>
          </p:nvPr>
        </p:nvSpPr>
        <p:spPr/>
        <p:txBody>
          <a:bodyPr>
            <a:normAutofit fontScale="90000"/>
          </a:bodyPr>
          <a:lstStyle/>
          <a:p>
            <a:r>
              <a:rPr lang="es-ES" dirty="0" smtClean="0"/>
              <a:t>¿QUÉ CARÁCTER TIENEN ESTAS TAREAS?</a:t>
            </a: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r>
              <a:rPr lang="es-ES" dirty="0" smtClean="0"/>
              <a:t>CADA ÁREA SUBORDINADA CONFECCIONA SU PROYECTO DE PLAN EL CUAL ES ENTREGADO AL VICERRECTORADO Y DIRECCIÓN ACADÉMICAS DEL 6 AL 10 DE CADA MES ANTERIOR A LA FECHA DEL PLAN.</a:t>
            </a:r>
          </a:p>
          <a:p>
            <a:pPr>
              <a:buNone/>
            </a:pPr>
            <a:endParaRPr lang="es-ES" dirty="0" smtClean="0"/>
          </a:p>
          <a:p>
            <a:r>
              <a:rPr lang="es-ES" dirty="0" smtClean="0"/>
              <a:t>ENTRE EL 11 Y EL 15 DE CADA MES EL VICERRECTORADO Y DIRECCIÓN ACADÉMICAS REVISAN LOS PROYECTOS Y CONFECCIONAN UN PRE PLAN, EL CUAL SE NEGOCIARÁ EN REUNIÓN PAUTADA CON ANTERIORIDAD DE PREFENCIA CON FECHAS FIJAS (EJEMPLO EL ÚLTIMO MIÉRCOLES DE CADA MES) CON LOS JEFES DE ÁREAS. ESTA REUNIÓN SE DENOMINA </a:t>
            </a:r>
            <a:r>
              <a:rPr lang="es-ES" b="1" u="sng" dirty="0" smtClean="0"/>
              <a:t>REUNIÓN DE COORDINACIÓN DEL PLAN DE TRABAJO</a:t>
            </a:r>
            <a:endParaRPr lang="es-ES" dirty="0"/>
          </a:p>
        </p:txBody>
      </p:sp>
      <p:sp>
        <p:nvSpPr>
          <p:cNvPr id="2" name="1 Título"/>
          <p:cNvSpPr>
            <a:spLocks noGrp="1"/>
          </p:cNvSpPr>
          <p:nvPr>
            <p:ph type="title"/>
          </p:nvPr>
        </p:nvSpPr>
        <p:spPr/>
        <p:txBody>
          <a:bodyPr>
            <a:normAutofit fontScale="90000"/>
          </a:bodyPr>
          <a:lstStyle/>
          <a:p>
            <a:r>
              <a:rPr lang="es-ES" dirty="0" smtClean="0"/>
              <a:t>¿CUÁLES SERÍAN LOS SIGUIENTES PASOS?</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fontScale="77500" lnSpcReduction="20000"/>
          </a:bodyPr>
          <a:lstStyle/>
          <a:p>
            <a:r>
              <a:rPr lang="es-ES" dirty="0" smtClean="0"/>
              <a:t>UNA VEZ NEGOCIADO ESTE PROYECTO DE PLAN, SE CONFECCIONA LA VERSIÓN DEFINITIVA DEL PLAN DE TRABAJO Y SE ENTREGA A LAS ÁREAS SUBORDINADAS ENTRE EL  16 Y EL 20 DE CADA MES.</a:t>
            </a:r>
          </a:p>
          <a:p>
            <a:pPr>
              <a:buNone/>
            </a:pPr>
            <a:endParaRPr lang="es-ES" dirty="0" smtClean="0"/>
          </a:p>
          <a:p>
            <a:r>
              <a:rPr lang="es-ES" dirty="0" smtClean="0"/>
              <a:t>ES DECIR CADA ÁREA DISPONE DE 10 DÍAS PARA A SU VEZ ORIENTAR A SUS ESTRUCTURAS SUBORDINADAS EL PLAN DE TRABAJO.</a:t>
            </a:r>
          </a:p>
          <a:p>
            <a:pPr>
              <a:buNone/>
            </a:pPr>
            <a:endParaRPr lang="es-ES" dirty="0" smtClean="0"/>
          </a:p>
          <a:p>
            <a:r>
              <a:rPr lang="es-ES" b="1" u="sng" dirty="0" smtClean="0"/>
              <a:t>¡DE ESTA MANERA NO DEBEN EXISTIR SUPERPOSICIONES DE TAREAS, LO CUAL REDUNDA EN UNA MAYOR Y MÁS EFECTIVA ORGANIZACIÓN DEL PROCESO!.</a:t>
            </a:r>
          </a:p>
          <a:p>
            <a:pPr>
              <a:buNone/>
            </a:pPr>
            <a:endParaRPr lang="es-ES" b="1" u="sng" dirty="0" smtClean="0"/>
          </a:p>
          <a:p>
            <a:r>
              <a:rPr lang="es-ES" b="1" u="sng" dirty="0" smtClean="0"/>
              <a:t>EL SIGUIENTE PASO CONSISTE EN REALIZAR UN BALANCE DEL CUMPLIMINENTO DEL PLAN DEL MES ANTERIOR EN LA PROPIA REUNIÓN DE COORDINACIÓN DEL PLAN DE TRABAJO PARA EL SIGUIENTE MES.</a:t>
            </a:r>
            <a:endParaRPr lang="es-ES" b="1" u="sng"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457200" y="908720"/>
            <a:ext cx="8229600" cy="5217443"/>
          </a:xfrm>
        </p:spPr>
        <p:txBody>
          <a:bodyPr>
            <a:normAutofit fontScale="77500" lnSpcReduction="20000"/>
          </a:bodyPr>
          <a:lstStyle/>
          <a:p>
            <a:r>
              <a:rPr lang="es-ES" sz="4600" dirty="0" smtClean="0"/>
              <a:t>PLAN DE ACTIVIDADES ANUAL PARA EL PERIODO ACADÉMICO “X”</a:t>
            </a:r>
          </a:p>
          <a:p>
            <a:pPr>
              <a:buNone/>
            </a:pPr>
            <a:r>
              <a:rPr lang="es-ES" dirty="0" smtClean="0"/>
              <a:t> </a:t>
            </a:r>
          </a:p>
          <a:p>
            <a:r>
              <a:rPr lang="es-ES" b="1" dirty="0" smtClean="0"/>
              <a:t>ACTIVIDADES PRINCIPALES </a:t>
            </a:r>
            <a:r>
              <a:rPr lang="es-ES" dirty="0" smtClean="0"/>
              <a:t>(CUANDO SE TRATE DE DIRECCIÓN POR OBJETIVOS, LO QUE SE PLASMA SON LOS OBJETIVOS DE LA INSTITUCIÓN-ÁREA, ESTAS DEBEN SER UNA AL MENOS POR CADA ÁREA )</a:t>
            </a:r>
          </a:p>
          <a:p>
            <a:endParaRPr lang="es-ES" dirty="0" smtClean="0"/>
          </a:p>
          <a:p>
            <a:pPr>
              <a:buNone/>
            </a:pPr>
            <a:endParaRPr lang="es-ES" dirty="0" smtClean="0"/>
          </a:p>
          <a:p>
            <a:r>
              <a:rPr lang="es-ES" dirty="0" smtClean="0"/>
              <a:t>1.</a:t>
            </a:r>
          </a:p>
          <a:p>
            <a:r>
              <a:rPr lang="es-ES" dirty="0" smtClean="0"/>
              <a:t>2.</a:t>
            </a:r>
          </a:p>
          <a:p>
            <a:r>
              <a:rPr lang="es-ES" dirty="0" smtClean="0"/>
              <a:t>3.</a:t>
            </a:r>
          </a:p>
          <a:p>
            <a:r>
              <a:rPr lang="es-ES" dirty="0" smtClean="0"/>
              <a:t>X.</a:t>
            </a:r>
          </a:p>
          <a:p>
            <a:r>
              <a:rPr lang="es-ES" dirty="0" smtClean="0"/>
              <a:t>X.</a:t>
            </a:r>
          </a:p>
          <a:p>
            <a:r>
              <a:rPr lang="es-ES" dirty="0" smtClean="0"/>
              <a:t>X.</a:t>
            </a:r>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PLAN DE ACTIVIDADES ANUAL PARA EL PERIODO ACADÉMICO “X”</a:t>
            </a:r>
            <a:br>
              <a:rPr lang="es-ES" dirty="0" smtClean="0"/>
            </a:br>
            <a:endParaRPr lang="es-ES" dirty="0"/>
          </a:p>
        </p:txBody>
      </p:sp>
      <p:graphicFrame>
        <p:nvGraphicFramePr>
          <p:cNvPr id="4" name="3 Tabla"/>
          <p:cNvGraphicFramePr>
            <a:graphicFrameLocks noGrp="1"/>
          </p:cNvGraphicFramePr>
          <p:nvPr/>
        </p:nvGraphicFramePr>
        <p:xfrm>
          <a:off x="179513" y="1556790"/>
          <a:ext cx="8712972" cy="2977013"/>
        </p:xfrm>
        <a:graphic>
          <a:graphicData uri="http://schemas.openxmlformats.org/drawingml/2006/table">
            <a:tbl>
              <a:tblPr/>
              <a:tblGrid>
                <a:gridCol w="432047"/>
                <a:gridCol w="2291153"/>
                <a:gridCol w="162490"/>
                <a:gridCol w="162490"/>
                <a:gridCol w="162490"/>
                <a:gridCol w="162490"/>
                <a:gridCol w="162490"/>
                <a:gridCol w="162490"/>
                <a:gridCol w="162490"/>
                <a:gridCol w="162490"/>
                <a:gridCol w="162490"/>
                <a:gridCol w="162490"/>
                <a:gridCol w="162490"/>
                <a:gridCol w="162490"/>
                <a:gridCol w="1339586"/>
                <a:gridCol w="1350153"/>
                <a:gridCol w="1350153"/>
              </a:tblGrid>
              <a:tr h="216026">
                <a:tc rowSpan="2">
                  <a:txBody>
                    <a:bodyPr/>
                    <a:lstStyle/>
                    <a:p>
                      <a:pPr>
                        <a:lnSpc>
                          <a:spcPct val="115000"/>
                        </a:lnSpc>
                        <a:spcAft>
                          <a:spcPts val="0"/>
                        </a:spcAft>
                      </a:pPr>
                      <a:r>
                        <a:rPr lang="es-ES" sz="1600" dirty="0">
                          <a:latin typeface="Calibri"/>
                          <a:ea typeface="Calibri"/>
                          <a:cs typeface="Times New Roman"/>
                        </a:rPr>
                        <a:t>No.</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es-ES" sz="1400" dirty="0">
                          <a:latin typeface="Calibri"/>
                          <a:ea typeface="Calibri"/>
                          <a:cs typeface="Times New Roman"/>
                        </a:rPr>
                        <a:t>ACTIVIDADES</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2">
                  <a:txBody>
                    <a:bodyPr/>
                    <a:lstStyle/>
                    <a:p>
                      <a:pPr>
                        <a:lnSpc>
                          <a:spcPct val="115000"/>
                        </a:lnSpc>
                        <a:spcAft>
                          <a:spcPts val="0"/>
                        </a:spcAft>
                      </a:pPr>
                      <a:r>
                        <a:rPr lang="es-ES" sz="1200" dirty="0">
                          <a:latin typeface="Calibri"/>
                          <a:ea typeface="Calibri"/>
                          <a:cs typeface="Times New Roman"/>
                        </a:rPr>
                        <a:t>PLAZOS DE CUMPLIMIENTO</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rowSpan="2">
                  <a:txBody>
                    <a:bodyPr/>
                    <a:lstStyle/>
                    <a:p>
                      <a:pPr>
                        <a:lnSpc>
                          <a:spcPct val="115000"/>
                        </a:lnSpc>
                        <a:spcAft>
                          <a:spcPts val="0"/>
                        </a:spcAft>
                      </a:pPr>
                      <a:r>
                        <a:rPr lang="es-ES" sz="1400" dirty="0">
                          <a:latin typeface="Calibri"/>
                          <a:ea typeface="Calibri"/>
                          <a:cs typeface="Times New Roman"/>
                        </a:rPr>
                        <a:t>PARTICIPA</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es-ES" sz="1400" dirty="0">
                          <a:latin typeface="Calibri"/>
                          <a:ea typeface="Calibri"/>
                          <a:cs typeface="Times New Roman"/>
                        </a:rPr>
                        <a:t>EJECUTA</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es-ES" sz="1400" dirty="0">
                          <a:latin typeface="Calibri"/>
                          <a:ea typeface="Calibri"/>
                          <a:cs typeface="Times New Roman"/>
                        </a:rPr>
                        <a:t>DIRIGE</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es-ES"/>
                    </a:p>
                  </a:txBody>
                  <a:tcPr/>
                </a:tc>
                <a:tc vMerge="1">
                  <a:txBody>
                    <a:bodyPr/>
                    <a:lstStyle/>
                    <a:p>
                      <a:endParaRPr lang="es-ES"/>
                    </a:p>
                  </a:txBody>
                  <a:tcPr/>
                </a:tc>
                <a:tc>
                  <a:txBody>
                    <a:bodyPr/>
                    <a:lstStyle/>
                    <a:p>
                      <a:pPr>
                        <a:lnSpc>
                          <a:spcPct val="115000"/>
                        </a:lnSpc>
                        <a:spcAft>
                          <a:spcPts val="0"/>
                        </a:spcAft>
                      </a:pPr>
                      <a:r>
                        <a:rPr lang="es-ES" sz="700">
                          <a:latin typeface="Calibri"/>
                          <a:ea typeface="Calibri"/>
                          <a:cs typeface="Times New Roman"/>
                        </a:rPr>
                        <a:t>S</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O</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N</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D</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E</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F</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M</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A</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M</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J</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J</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A</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s-ES"/>
                    </a:p>
                  </a:txBody>
                  <a:tcPr/>
                </a:tc>
                <a:tc vMerge="1">
                  <a:txBody>
                    <a:bodyPr/>
                    <a:lstStyle/>
                    <a:p>
                      <a:endParaRPr lang="es-ES"/>
                    </a:p>
                  </a:txBody>
                  <a:tcPr/>
                </a:tc>
                <a:tc vMerge="1">
                  <a:txBody>
                    <a:bodyPr/>
                    <a:lstStyle/>
                    <a:p>
                      <a:endParaRPr lang="es-ES"/>
                    </a:p>
                  </a:txBody>
                  <a:tcPr/>
                </a:tc>
              </a:tr>
              <a:tr h="527661">
                <a:tc>
                  <a:txBody>
                    <a:bodyPr/>
                    <a:lstStyle/>
                    <a:p>
                      <a:pPr>
                        <a:lnSpc>
                          <a:spcPct val="115000"/>
                        </a:lnSpc>
                        <a:spcAft>
                          <a:spcPts val="0"/>
                        </a:spcAft>
                      </a:pPr>
                      <a:r>
                        <a:rPr lang="es-ES" sz="700">
                          <a:latin typeface="Calibri"/>
                          <a:ea typeface="Calibri"/>
                          <a:cs typeface="Times New Roman"/>
                        </a:rPr>
                        <a:t>1.</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dirty="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661">
                <a:tc>
                  <a:txBody>
                    <a:bodyPr/>
                    <a:lstStyle/>
                    <a:p>
                      <a:pPr>
                        <a:lnSpc>
                          <a:spcPct val="115000"/>
                        </a:lnSpc>
                        <a:spcAft>
                          <a:spcPts val="0"/>
                        </a:spcAft>
                      </a:pPr>
                      <a:r>
                        <a:rPr lang="es-ES" sz="700">
                          <a:latin typeface="Calibri"/>
                          <a:ea typeface="Calibri"/>
                          <a:cs typeface="Times New Roman"/>
                        </a:rPr>
                        <a:t>2.</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661">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661">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7661">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700">
                          <a:latin typeface="Calibri"/>
                          <a:ea typeface="Calibri"/>
                          <a:cs typeface="Times New Roman"/>
                        </a:rPr>
                        <a:t>X</a:t>
                      </a: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dirty="0">
                        <a:latin typeface="Calibri"/>
                        <a:ea typeface="Calibri"/>
                        <a:cs typeface="Times New Roman"/>
                      </a:endParaRPr>
                    </a:p>
                  </a:txBody>
                  <a:tcPr marL="45115" marR="45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33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564904"/>
            <a:ext cx="8229600" cy="3561259"/>
          </a:xfrm>
        </p:spPr>
        <p:txBody>
          <a:bodyPr/>
          <a:lstStyle/>
          <a:p>
            <a:r>
              <a:rPr lang="es-ES" dirty="0" smtClean="0"/>
              <a:t>SE CONFECCIONA ENTRE MARZO Y ABRIL DEL AÑO ACADÉMICO ANTERIOR AL PERIODO QUE SE PLANIFICA.</a:t>
            </a:r>
          </a:p>
          <a:p>
            <a:pPr>
              <a:buNone/>
            </a:pPr>
            <a:endParaRPr lang="es-ES" dirty="0" smtClean="0"/>
          </a:p>
          <a:p>
            <a:r>
              <a:rPr lang="es-ES" dirty="0" smtClean="0"/>
              <a:t>SE ENTREGA EN MAYO DEL AÑO ACADÉMICO ANTERIOR AL PERIODO QUE SE PLANIFICA.</a:t>
            </a:r>
            <a:endParaRPr lang="es-ES" dirty="0"/>
          </a:p>
        </p:txBody>
      </p:sp>
      <p:sp>
        <p:nvSpPr>
          <p:cNvPr id="2" name="1 Título"/>
          <p:cNvSpPr>
            <a:spLocks noGrp="1"/>
          </p:cNvSpPr>
          <p:nvPr>
            <p:ph type="title"/>
          </p:nvPr>
        </p:nvSpPr>
        <p:spPr/>
        <p:txBody>
          <a:bodyPr>
            <a:noAutofit/>
          </a:bodyPr>
          <a:lstStyle/>
          <a:p>
            <a:r>
              <a:rPr lang="es-ES" sz="3200" dirty="0" smtClean="0"/>
              <a:t>¿CUÁNDO SE CONFECCIONA Y SE ENTREGA A LAS ÁREAS SUBORDINADAS EL PLAN DE TRABAJO ANUAL?</a:t>
            </a:r>
            <a:endParaRPr lang="es-ES"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229600" cy="1143000"/>
          </a:xfrm>
        </p:spPr>
        <p:txBody>
          <a:bodyPr>
            <a:normAutofit fontScale="90000"/>
          </a:bodyPr>
          <a:lstStyle/>
          <a:p>
            <a:pPr algn="just"/>
            <a:r>
              <a:rPr lang="es-ES" sz="2400" dirty="0" smtClean="0"/>
              <a:t>PLAN DE TRABAJO MENSUAL CORRESPONDIENTE AL MES “X”</a:t>
            </a:r>
            <a:br>
              <a:rPr lang="es-ES" sz="2400" dirty="0" smtClean="0"/>
            </a:br>
            <a:endParaRPr lang="es-ES" sz="2400" dirty="0"/>
          </a:p>
        </p:txBody>
      </p:sp>
      <p:sp>
        <p:nvSpPr>
          <p:cNvPr id="6" name="5 Rectángulo"/>
          <p:cNvSpPr/>
          <p:nvPr/>
        </p:nvSpPr>
        <p:spPr>
          <a:xfrm>
            <a:off x="827584" y="1628800"/>
            <a:ext cx="6030416" cy="1477328"/>
          </a:xfrm>
          <a:prstGeom prst="rect">
            <a:avLst/>
          </a:prstGeom>
        </p:spPr>
        <p:txBody>
          <a:bodyPr wrap="square">
            <a:spAutoFit/>
          </a:bodyPr>
          <a:lstStyle/>
          <a:p>
            <a:r>
              <a:rPr lang="es-ES" dirty="0" smtClean="0"/>
              <a:t>TAREAS PRINCIPALES</a:t>
            </a:r>
          </a:p>
          <a:p>
            <a:r>
              <a:rPr lang="es-ES" dirty="0" smtClean="0"/>
              <a:t>1.</a:t>
            </a:r>
          </a:p>
          <a:p>
            <a:r>
              <a:rPr lang="es-ES" dirty="0" smtClean="0"/>
              <a:t>2.</a:t>
            </a:r>
          </a:p>
          <a:p>
            <a:r>
              <a:rPr lang="es-ES" dirty="0" smtClean="0"/>
              <a:t>3.</a:t>
            </a:r>
          </a:p>
          <a:p>
            <a:r>
              <a:rPr lang="es-ES" dirty="0" smtClean="0"/>
              <a:t>X.</a:t>
            </a:r>
            <a:endParaRPr lang="es-ES" dirty="0"/>
          </a:p>
        </p:txBody>
      </p:sp>
      <p:graphicFrame>
        <p:nvGraphicFramePr>
          <p:cNvPr id="7" name="6 Tabla"/>
          <p:cNvGraphicFramePr>
            <a:graphicFrameLocks noGrp="1"/>
          </p:cNvGraphicFramePr>
          <p:nvPr/>
        </p:nvGraphicFramePr>
        <p:xfrm>
          <a:off x="251520" y="3717030"/>
          <a:ext cx="8712968" cy="2448276"/>
        </p:xfrm>
        <a:graphic>
          <a:graphicData uri="http://schemas.openxmlformats.org/drawingml/2006/table">
            <a:tbl>
              <a:tblPr/>
              <a:tblGrid>
                <a:gridCol w="328955"/>
                <a:gridCol w="1849287"/>
                <a:gridCol w="1089121"/>
                <a:gridCol w="1089121"/>
                <a:gridCol w="1089121"/>
                <a:gridCol w="1179131"/>
                <a:gridCol w="999111"/>
                <a:gridCol w="1089121"/>
              </a:tblGrid>
              <a:tr h="408046">
                <a:tc>
                  <a:txBody>
                    <a:bodyPr/>
                    <a:lstStyle/>
                    <a:p>
                      <a:pPr>
                        <a:lnSpc>
                          <a:spcPct val="115000"/>
                        </a:lnSpc>
                        <a:spcAft>
                          <a:spcPts val="0"/>
                        </a:spcAft>
                      </a:pPr>
                      <a:r>
                        <a:rPr lang="es-ES" sz="700" dirty="0">
                          <a:latin typeface="Calibri"/>
                          <a:ea typeface="Calibri"/>
                          <a:cs typeface="Times New Roman"/>
                        </a:rPr>
                        <a:t>No.</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2000" dirty="0">
                          <a:latin typeface="Calibri"/>
                          <a:ea typeface="Calibri"/>
                          <a:cs typeface="Times New Roman"/>
                        </a:rPr>
                        <a:t>ACTIVIDADES</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2000" dirty="0">
                          <a:latin typeface="Calibri"/>
                          <a:ea typeface="Calibri"/>
                          <a:cs typeface="Times New Roman"/>
                        </a:rPr>
                        <a:t>FECHA</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2000" dirty="0">
                          <a:latin typeface="Calibri"/>
                          <a:ea typeface="Calibri"/>
                          <a:cs typeface="Times New Roman"/>
                        </a:rPr>
                        <a:t>HORA</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2000" dirty="0">
                          <a:latin typeface="Calibri"/>
                          <a:ea typeface="Calibri"/>
                          <a:cs typeface="Times New Roman"/>
                        </a:rPr>
                        <a:t>LUGAR</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2000" dirty="0">
                          <a:latin typeface="Calibri"/>
                          <a:ea typeface="Calibri"/>
                          <a:cs typeface="Times New Roman"/>
                        </a:rPr>
                        <a:t>PARTICIPA</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2000" dirty="0">
                          <a:latin typeface="Calibri"/>
                          <a:ea typeface="Calibri"/>
                          <a:cs typeface="Times New Roman"/>
                        </a:rPr>
                        <a:t>EJECUTA</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2000" dirty="0">
                          <a:latin typeface="Calibri"/>
                          <a:ea typeface="Calibri"/>
                          <a:cs typeface="Times New Roman"/>
                        </a:rPr>
                        <a:t>DIRIGE</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046">
                <a:tc>
                  <a:txBody>
                    <a:bodyPr/>
                    <a:lstStyle/>
                    <a:p>
                      <a:pPr>
                        <a:lnSpc>
                          <a:spcPct val="115000"/>
                        </a:lnSpc>
                        <a:spcAft>
                          <a:spcPts val="0"/>
                        </a:spcAft>
                      </a:pPr>
                      <a:r>
                        <a:rPr lang="es-ES" sz="700">
                          <a:latin typeface="Calibri"/>
                          <a:ea typeface="Calibri"/>
                          <a:cs typeface="Times New Roman"/>
                        </a:rPr>
                        <a:t>1.</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046">
                <a:tc>
                  <a:txBody>
                    <a:bodyPr/>
                    <a:lstStyle/>
                    <a:p>
                      <a:pPr>
                        <a:lnSpc>
                          <a:spcPct val="115000"/>
                        </a:lnSpc>
                        <a:spcAft>
                          <a:spcPts val="0"/>
                        </a:spcAft>
                      </a:pPr>
                      <a:r>
                        <a:rPr lang="es-ES" sz="700">
                          <a:latin typeface="Calibri"/>
                          <a:ea typeface="Calibri"/>
                          <a:cs typeface="Times New Roman"/>
                        </a:rPr>
                        <a:t>2.</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046">
                <a:tc>
                  <a:txBody>
                    <a:bodyPr/>
                    <a:lstStyle/>
                    <a:p>
                      <a:pPr>
                        <a:lnSpc>
                          <a:spcPct val="115000"/>
                        </a:lnSpc>
                        <a:spcAft>
                          <a:spcPts val="0"/>
                        </a:spcAft>
                      </a:pPr>
                      <a:r>
                        <a:rPr lang="es-ES" sz="700">
                          <a:latin typeface="Calibri"/>
                          <a:ea typeface="Calibri"/>
                          <a:cs typeface="Times New Roman"/>
                        </a:rPr>
                        <a:t>3.</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046">
                <a:tc>
                  <a:txBody>
                    <a:bodyPr/>
                    <a:lstStyle/>
                    <a:p>
                      <a:pPr>
                        <a:lnSpc>
                          <a:spcPct val="115000"/>
                        </a:lnSpc>
                        <a:spcAft>
                          <a:spcPts val="0"/>
                        </a:spcAft>
                      </a:pPr>
                      <a:r>
                        <a:rPr lang="es-ES" sz="700">
                          <a:latin typeface="Calibri"/>
                          <a:ea typeface="Calibri"/>
                          <a:cs typeface="Times New Roman"/>
                        </a:rPr>
                        <a:t>X.</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8046">
                <a:tc>
                  <a:txBody>
                    <a:bodyPr/>
                    <a:lstStyle/>
                    <a:p>
                      <a:pPr>
                        <a:lnSpc>
                          <a:spcPct val="115000"/>
                        </a:lnSpc>
                        <a:spcAft>
                          <a:spcPts val="0"/>
                        </a:spcAft>
                      </a:pPr>
                      <a:r>
                        <a:rPr lang="es-ES" sz="700">
                          <a:latin typeface="Calibri"/>
                          <a:ea typeface="Calibri"/>
                          <a:cs typeface="Times New Roman"/>
                        </a:rPr>
                        <a:t>X.</a:t>
                      </a: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es-ES" sz="700" dirty="0">
                        <a:latin typeface="Calibri"/>
                        <a:ea typeface="Calibri"/>
                        <a:cs typeface="Times New Roman"/>
                      </a:endParaRPr>
                    </a:p>
                  </a:txBody>
                  <a:tcPr marL="46548" marR="4654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a:bodyPr>
          <a:lstStyle/>
          <a:p>
            <a:pPr algn="ctr">
              <a:buNone/>
            </a:pPr>
            <a:r>
              <a:rPr lang="es-ES" b="1" dirty="0" smtClean="0"/>
              <a:t>¿QUÉ DEBE INCLUIR EL PLAN DE TRABAJO INDIVIDUAL DEL DOCENTE?</a:t>
            </a:r>
          </a:p>
          <a:p>
            <a:pPr algn="ctr">
              <a:buNone/>
            </a:pPr>
            <a:endParaRPr lang="es-ES" b="1" u="sng" dirty="0" smtClean="0"/>
          </a:p>
          <a:p>
            <a:pPr algn="just"/>
            <a:r>
              <a:rPr lang="es-ES" u="sng" dirty="0" smtClean="0"/>
              <a:t>El trabajo político ideológico, traducido en trabajo educativo.(estrategia educativa)</a:t>
            </a:r>
          </a:p>
          <a:p>
            <a:pPr algn="just"/>
            <a:endParaRPr lang="es-ES" u="sng" dirty="0" smtClean="0"/>
          </a:p>
          <a:p>
            <a:pPr algn="just"/>
            <a:r>
              <a:rPr lang="es-ES" u="sng" dirty="0" smtClean="0"/>
              <a:t>El trabajo docente: Incluye el trabajo docente metodológico y el científico metodológico.</a:t>
            </a:r>
          </a:p>
          <a:p>
            <a:pPr algn="just">
              <a:buNone/>
            </a:pPr>
            <a:endParaRPr lang="es-ES" u="sng" dirty="0" smtClean="0"/>
          </a:p>
          <a:p>
            <a:pPr algn="just"/>
            <a:r>
              <a:rPr lang="es-ES" u="sng" dirty="0" smtClean="0"/>
              <a:t>La investigación.</a:t>
            </a:r>
          </a:p>
          <a:p>
            <a:pPr algn="just">
              <a:buNone/>
            </a:pPr>
            <a:endParaRPr lang="es-ES" u="sng" dirty="0" smtClean="0"/>
          </a:p>
          <a:p>
            <a:pPr algn="just"/>
            <a:r>
              <a:rPr lang="es-ES" u="sng" dirty="0" smtClean="0"/>
              <a:t>La superación</a:t>
            </a:r>
            <a:endParaRPr lang="es-ES" u="sng"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2492896"/>
            <a:ext cx="7200800" cy="1938992"/>
          </a:xfrm>
          <a:prstGeom prst="rect">
            <a:avLst/>
          </a:prstGeom>
        </p:spPr>
        <p:txBody>
          <a:bodyPr wrap="square">
            <a:spAutoFit/>
          </a:bodyPr>
          <a:lstStyle/>
          <a:p>
            <a:r>
              <a:rPr lang="es-ES_tradnl" sz="2400" b="1" i="1" dirty="0" smtClean="0">
                <a:effectLst>
                  <a:outerShdw blurRad="38100" dist="38100" dir="2700000" algn="tl">
                    <a:srgbClr val="000000"/>
                  </a:outerShdw>
                </a:effectLst>
              </a:rPr>
              <a:t>“La administración es un proceso  distintivo que consiste en planear, organizar, ejecutar y controlar, desempeñado para determinar y lograr los objetivos manifestados, mediante el uso de seres humanos y de otros recursos”.</a:t>
            </a:r>
            <a:endParaRPr lang="es-ES" sz="2400" b="1" i="1" dirty="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043608" y="764704"/>
            <a:ext cx="7200800" cy="923330"/>
          </a:xfrm>
          <a:prstGeom prst="rect">
            <a:avLst/>
          </a:prstGeom>
        </p:spPr>
        <p:txBody>
          <a:bodyPr wrap="square">
            <a:spAutoFit/>
          </a:bodyPr>
          <a:lstStyle/>
          <a:p>
            <a:r>
              <a:rPr lang="es-ES" sz="5400" b="1" i="1" dirty="0">
                <a:effectLst>
                  <a:outerShdw blurRad="38100" dist="38100" dir="2700000" algn="tl">
                    <a:srgbClr val="000000"/>
                  </a:outerShdw>
                </a:effectLst>
              </a:rPr>
              <a:t>¿</a:t>
            </a:r>
            <a:r>
              <a:rPr lang="es-ES" sz="4400" b="1" i="1" dirty="0" smtClean="0">
                <a:effectLst>
                  <a:outerShdw blurRad="38100" dist="38100" dir="2700000" algn="tl">
                    <a:srgbClr val="000000"/>
                  </a:outerShdw>
                </a:effectLst>
              </a:rPr>
              <a:t>QUÉ ES LA DIRECCIÓN?</a:t>
            </a:r>
            <a:endParaRPr lang="es-ES" sz="4400" b="1" i="1" dirty="0">
              <a:effectLst>
                <a:outerShdw blurRad="38100" dist="38100" dir="2700000" algn="tl">
                  <a:srgbClr val="000000"/>
                </a:outerShdw>
              </a:effectLst>
            </a:endParaRPr>
          </a:p>
        </p:txBody>
      </p:sp>
      <p:sp>
        <p:nvSpPr>
          <p:cNvPr id="5" name="4 Rectángulo"/>
          <p:cNvSpPr/>
          <p:nvPr/>
        </p:nvSpPr>
        <p:spPr>
          <a:xfrm>
            <a:off x="1043608" y="2492896"/>
            <a:ext cx="7200800" cy="461665"/>
          </a:xfrm>
          <a:prstGeom prst="rect">
            <a:avLst/>
          </a:prstGeom>
        </p:spPr>
        <p:txBody>
          <a:bodyPr wrap="square">
            <a:spAutoFit/>
          </a:bodyPr>
          <a:lstStyle/>
          <a:p>
            <a:endParaRPr lang="es-ES" sz="2400" b="1" i="1" dirty="0">
              <a:solidFill>
                <a:schemeClr val="folHlink"/>
              </a:solidFill>
              <a:effectLst>
                <a:outerShdw blurRad="38100" dist="38100" dir="2700000" algn="tl">
                  <a:srgbClr val="000000"/>
                </a:outerShdw>
              </a:effectLst>
            </a:endParaRPr>
          </a:p>
        </p:txBody>
      </p:sp>
      <p:sp>
        <p:nvSpPr>
          <p:cNvPr id="6" name="Rectangle 8"/>
          <p:cNvSpPr>
            <a:spLocks noChangeArrowheads="1"/>
          </p:cNvSpPr>
          <p:nvPr/>
        </p:nvSpPr>
        <p:spPr bwMode="auto">
          <a:xfrm>
            <a:off x="827088" y="1986759"/>
            <a:ext cx="7849368" cy="1631216"/>
          </a:xfrm>
          <a:prstGeom prst="rect">
            <a:avLst/>
          </a:prstGeom>
          <a:noFill/>
          <a:ln w="9525">
            <a:noFill/>
            <a:miter lim="800000"/>
            <a:headEnd/>
            <a:tailEnd/>
          </a:ln>
          <a:effectLst/>
        </p:spPr>
        <p:txBody>
          <a:bodyPr wrap="square" anchor="ctr">
            <a:spAutoFit/>
          </a:bodyPr>
          <a:lstStyle/>
          <a:p>
            <a:r>
              <a:rPr lang="es-ES_tradnl" sz="2000" b="1" i="1" dirty="0">
                <a:effectLst>
                  <a:outerShdw blurRad="38100" dist="38100" dir="2700000" algn="tl">
                    <a:srgbClr val="000000"/>
                  </a:outerShdw>
                </a:effectLst>
                <a:cs typeface="Times New Roman" pitchFamily="18" charset="0"/>
              </a:rPr>
              <a:t>“(...) Es la coordinación de hombres y recursos materiales para la consecución de objetivos organizacionales, lo que se logra por medio de cuatro elementos</a:t>
            </a:r>
            <a:r>
              <a:rPr lang="es-ES_tradnl" sz="2000" b="1" i="1" dirty="0" smtClean="0">
                <a:effectLst>
                  <a:outerShdw blurRad="38100" dist="38100" dir="2700000" algn="tl">
                    <a:srgbClr val="000000"/>
                  </a:outerShdw>
                </a:effectLst>
                <a:cs typeface="Times New Roman" pitchFamily="18" charset="0"/>
              </a:rPr>
              <a:t>:</a:t>
            </a:r>
          </a:p>
          <a:p>
            <a:endParaRPr lang="es-ES" sz="2000" b="1" i="1" dirty="0">
              <a:solidFill>
                <a:schemeClr val="folHlink"/>
              </a:solidFill>
              <a:effectLst>
                <a:outerShdw blurRad="38100" dist="38100" dir="2700000" algn="tl">
                  <a:srgbClr val="000000"/>
                </a:outerShdw>
              </a:effectLst>
            </a:endParaRPr>
          </a:p>
          <a:p>
            <a:pPr eaLnBrk="0" hangingPunct="0"/>
            <a:endParaRPr lang="es-ES" sz="2000" b="1" i="1" dirty="0">
              <a:solidFill>
                <a:schemeClr val="folHlink"/>
              </a:solidFill>
              <a:effectLst>
                <a:outerShdw blurRad="38100" dist="38100" dir="2700000" algn="tl">
                  <a:srgbClr val="000000"/>
                </a:outerShdw>
              </a:effectLst>
            </a:endParaRPr>
          </a:p>
        </p:txBody>
      </p:sp>
      <p:sp>
        <p:nvSpPr>
          <p:cNvPr id="7" name="Rectangle 9"/>
          <p:cNvSpPr>
            <a:spLocks noChangeArrowheads="1"/>
          </p:cNvSpPr>
          <p:nvPr/>
        </p:nvSpPr>
        <p:spPr bwMode="auto">
          <a:xfrm>
            <a:off x="1043608" y="3356991"/>
            <a:ext cx="3672408" cy="2308324"/>
          </a:xfrm>
          <a:prstGeom prst="rect">
            <a:avLst/>
          </a:prstGeom>
          <a:noFill/>
          <a:ln w="9525">
            <a:noFill/>
            <a:miter lim="800000"/>
            <a:headEnd/>
            <a:tailEnd/>
          </a:ln>
          <a:effectLst/>
        </p:spPr>
        <p:txBody>
          <a:bodyPr wrap="square" anchor="ctr">
            <a:spAutoFit/>
          </a:bodyPr>
          <a:lstStyle/>
          <a:p>
            <a:pPr>
              <a:buFont typeface="Arial" pitchFamily="34" charset="0"/>
              <a:buChar char="•"/>
              <a:tabLst>
                <a:tab pos="269875" algn="l"/>
              </a:tabLst>
            </a:pPr>
            <a:r>
              <a:rPr lang="es-ES_tradnl" sz="1200" i="1" dirty="0">
                <a:cs typeface="Times New Roman" pitchFamily="18" charset="0"/>
              </a:rPr>
              <a:t> </a:t>
            </a:r>
            <a:r>
              <a:rPr lang="es-ES_tradnl" sz="1200" i="1" dirty="0" smtClean="0">
                <a:cs typeface="Times New Roman" pitchFamily="18" charset="0"/>
              </a:rPr>
              <a:t>  </a:t>
            </a:r>
            <a:r>
              <a:rPr lang="es-ES_tradnl" b="1" i="1" dirty="0" smtClean="0">
                <a:effectLst>
                  <a:outerShdw blurRad="38100" dist="38100" dir="2700000" algn="tl">
                    <a:srgbClr val="000000"/>
                  </a:outerShdw>
                </a:effectLst>
                <a:cs typeface="Times New Roman" pitchFamily="18" charset="0"/>
              </a:rPr>
              <a:t>Dirección hacia objetivos</a:t>
            </a:r>
          </a:p>
          <a:p>
            <a:pPr>
              <a:buFont typeface="Arial" pitchFamily="34" charset="0"/>
              <a:buChar char="•"/>
              <a:tabLst>
                <a:tab pos="269875" algn="l"/>
              </a:tabLst>
            </a:pPr>
            <a:r>
              <a:rPr lang="es-ES_tradnl" b="1" i="1" dirty="0" smtClean="0">
                <a:effectLst>
                  <a:outerShdw blurRad="38100" dist="38100" dir="2700000" algn="tl">
                    <a:srgbClr val="000000"/>
                  </a:outerShdw>
                </a:effectLst>
                <a:cs typeface="Times New Roman" pitchFamily="18" charset="0"/>
              </a:rPr>
              <a:t>  A través de personas</a:t>
            </a:r>
          </a:p>
          <a:p>
            <a:pPr>
              <a:buFont typeface="Arial" pitchFamily="34" charset="0"/>
              <a:buChar char="•"/>
              <a:tabLst>
                <a:tab pos="269875" algn="l"/>
              </a:tabLst>
            </a:pPr>
            <a:r>
              <a:rPr lang="es-ES_tradnl" b="1" i="1" dirty="0" smtClean="0">
                <a:effectLst>
                  <a:outerShdw blurRad="38100" dist="38100" dir="2700000" algn="tl">
                    <a:srgbClr val="000000"/>
                  </a:outerShdw>
                </a:effectLst>
                <a:cs typeface="Times New Roman" pitchFamily="18" charset="0"/>
              </a:rPr>
              <a:t>  Mediante técnicas</a:t>
            </a:r>
          </a:p>
          <a:p>
            <a:pPr>
              <a:buFont typeface="Arial" pitchFamily="34" charset="0"/>
              <a:buChar char="•"/>
              <a:tabLst>
                <a:tab pos="269875" algn="l"/>
              </a:tabLst>
            </a:pPr>
            <a:r>
              <a:rPr lang="es-ES_tradnl" b="1" i="1" dirty="0" smtClean="0">
                <a:effectLst>
                  <a:outerShdw blurRad="38100" dist="38100" dir="2700000" algn="tl">
                    <a:srgbClr val="000000"/>
                  </a:outerShdw>
                </a:effectLst>
                <a:cs typeface="Times New Roman" pitchFamily="18" charset="0"/>
              </a:rPr>
              <a:t>  Dentro de la organización </a:t>
            </a:r>
          </a:p>
          <a:p>
            <a:pPr>
              <a:buFont typeface="Arial" pitchFamily="34" charset="0"/>
              <a:buChar char="•"/>
              <a:tabLst>
                <a:tab pos="269875" algn="l"/>
              </a:tabLst>
            </a:pPr>
            <a:endParaRPr lang="es-ES_tradnl" b="1" i="1" dirty="0" smtClean="0">
              <a:effectLst>
                <a:outerShdw blurRad="38100" dist="38100" dir="2700000" algn="tl">
                  <a:srgbClr val="000000"/>
                </a:outerShdw>
              </a:effectLst>
              <a:cs typeface="Times New Roman" pitchFamily="18" charset="0"/>
            </a:endParaRPr>
          </a:p>
          <a:p>
            <a:pPr>
              <a:tabLst>
                <a:tab pos="269875" algn="l"/>
              </a:tabLst>
            </a:pPr>
            <a:r>
              <a:rPr lang="es-ES_tradnl" b="1" i="1" dirty="0" smtClean="0">
                <a:effectLst>
                  <a:outerShdw blurRad="38100" dist="38100" dir="2700000" algn="tl">
                    <a:srgbClr val="000000"/>
                  </a:outerShdw>
                </a:effectLst>
                <a:cs typeface="Times New Roman" pitchFamily="18" charset="0"/>
              </a:rPr>
              <a:t>                 </a:t>
            </a:r>
            <a:r>
              <a:rPr lang="es-ES_tradnl" b="1" i="1" dirty="0" err="1" smtClean="0">
                <a:effectLst>
                  <a:outerShdw blurRad="38100" dist="38100" dir="2700000" algn="tl">
                    <a:srgbClr val="000000"/>
                  </a:outerShdw>
                </a:effectLst>
                <a:cs typeface="Times New Roman" pitchFamily="18" charset="0"/>
              </a:rPr>
              <a:t>Freemon</a:t>
            </a:r>
            <a:r>
              <a:rPr lang="es-ES_tradnl" b="1" i="1" dirty="0" smtClean="0">
                <a:effectLst>
                  <a:outerShdw blurRad="38100" dist="38100" dir="2700000" algn="tl">
                    <a:srgbClr val="000000"/>
                  </a:outerShdw>
                </a:effectLst>
                <a:cs typeface="Times New Roman" pitchFamily="18" charset="0"/>
              </a:rPr>
              <a:t> E. </a:t>
            </a:r>
            <a:r>
              <a:rPr lang="es-ES_tradnl" b="1" i="1" dirty="0" err="1">
                <a:effectLst>
                  <a:outerShdw blurRad="38100" dist="38100" dir="2700000" algn="tl">
                    <a:srgbClr val="000000"/>
                  </a:outerShdw>
                </a:effectLst>
                <a:cs typeface="Times New Roman" pitchFamily="18" charset="0"/>
              </a:rPr>
              <a:t>K</a:t>
            </a:r>
            <a:r>
              <a:rPr lang="es-ES_tradnl" b="1" i="1" dirty="0" err="1" smtClean="0">
                <a:effectLst>
                  <a:outerShdw blurRad="38100" dist="38100" dir="2700000" algn="tl">
                    <a:srgbClr val="000000"/>
                  </a:outerShdw>
                </a:effectLst>
                <a:cs typeface="Times New Roman" pitchFamily="18" charset="0"/>
              </a:rPr>
              <a:t>ast</a:t>
            </a:r>
            <a:r>
              <a:rPr lang="es-ES_tradnl" b="1" i="1" dirty="0" smtClean="0">
                <a:effectLst>
                  <a:outerShdw blurRad="38100" dist="38100" dir="2700000" algn="tl">
                    <a:srgbClr val="000000"/>
                  </a:outerShdw>
                </a:effectLst>
                <a:cs typeface="Times New Roman" pitchFamily="18" charset="0"/>
              </a:rPr>
              <a:t>     </a:t>
            </a:r>
          </a:p>
          <a:p>
            <a:pPr>
              <a:buFont typeface="Arial" pitchFamily="34" charset="0"/>
              <a:buChar char="•"/>
              <a:tabLst>
                <a:tab pos="269875" algn="l"/>
              </a:tabLst>
            </a:pPr>
            <a:endParaRPr lang="es-ES" b="1" i="1" dirty="0" smtClean="0">
              <a:solidFill>
                <a:schemeClr val="folHlink"/>
              </a:solidFill>
              <a:effectLst>
                <a:outerShdw blurRad="38100" dist="38100" dir="2700000" algn="tl">
                  <a:srgbClr val="000000"/>
                </a:outerShdw>
              </a:effectLst>
            </a:endParaRPr>
          </a:p>
          <a:p>
            <a:pPr eaLnBrk="0" hangingPunct="0">
              <a:tabLst>
                <a:tab pos="269875" algn="l"/>
              </a:tabLst>
            </a:pPr>
            <a:endParaRPr lang="es-ES" b="1" i="1" dirty="0">
              <a:solidFill>
                <a:schemeClr val="folHlink"/>
              </a:solidFill>
              <a:effectLst>
                <a:outerShdw blurRad="38100" dist="38100" dir="2700000" algn="tl">
                  <a:srgbClr val="000000"/>
                </a:outerShdw>
              </a:effectLst>
            </a:endParaRPr>
          </a:p>
        </p:txBody>
      </p:sp>
      <p:sp>
        <p:nvSpPr>
          <p:cNvPr id="8" name="Rectangle 9"/>
          <p:cNvSpPr>
            <a:spLocks noChangeArrowheads="1"/>
          </p:cNvSpPr>
          <p:nvPr/>
        </p:nvSpPr>
        <p:spPr bwMode="auto">
          <a:xfrm>
            <a:off x="1187450" y="4185067"/>
            <a:ext cx="3273425" cy="553998"/>
          </a:xfrm>
          <a:prstGeom prst="rect">
            <a:avLst/>
          </a:prstGeom>
          <a:noFill/>
          <a:ln w="9525">
            <a:noFill/>
            <a:miter lim="800000"/>
            <a:headEnd/>
            <a:tailEnd/>
          </a:ln>
          <a:effectLst/>
        </p:spPr>
        <p:txBody>
          <a:bodyPr wrap="square" anchor="ctr">
            <a:spAutoFit/>
          </a:bodyPr>
          <a:lstStyle/>
          <a:p>
            <a:pPr>
              <a:tabLst>
                <a:tab pos="269875" algn="l"/>
              </a:tabLst>
            </a:pPr>
            <a:r>
              <a:rPr lang="es-ES_tradnl" sz="1200" i="1" dirty="0">
                <a:cs typeface="Times New Roman" pitchFamily="18" charset="0"/>
              </a:rPr>
              <a:t>	</a:t>
            </a:r>
            <a:endParaRPr lang="es-ES" b="1" i="1" dirty="0">
              <a:solidFill>
                <a:schemeClr val="folHlink"/>
              </a:solidFill>
              <a:effectLst>
                <a:outerShdw blurRad="38100" dist="38100" dir="2700000" algn="tl">
                  <a:srgbClr val="000000"/>
                </a:outerShdw>
              </a:effectLst>
            </a:endParaRPr>
          </a:p>
          <a:p>
            <a:pPr eaLnBrk="0" hangingPunct="0">
              <a:tabLst>
                <a:tab pos="269875" algn="l"/>
              </a:tabLst>
            </a:pPr>
            <a:endParaRPr lang="es-ES" b="1" i="1" dirty="0">
              <a:solidFill>
                <a:schemeClr val="folHlink"/>
              </a:solidFill>
              <a:effectLst>
                <a:outerShdw blurRad="38100" dist="38100" dir="2700000" algn="tl">
                  <a:srgbClr val="000000"/>
                </a:outerShdw>
              </a:effectLst>
            </a:endParaRPr>
          </a:p>
        </p:txBody>
      </p:sp>
      <p:sp>
        <p:nvSpPr>
          <p:cNvPr id="9" name="Rectangle 9"/>
          <p:cNvSpPr>
            <a:spLocks noChangeArrowheads="1"/>
          </p:cNvSpPr>
          <p:nvPr/>
        </p:nvSpPr>
        <p:spPr bwMode="auto">
          <a:xfrm>
            <a:off x="1339850" y="1562914"/>
            <a:ext cx="495846" cy="553998"/>
          </a:xfrm>
          <a:prstGeom prst="rect">
            <a:avLst/>
          </a:prstGeom>
          <a:noFill/>
          <a:ln w="9525">
            <a:noFill/>
            <a:miter lim="800000"/>
            <a:headEnd/>
            <a:tailEnd/>
          </a:ln>
          <a:effectLst/>
        </p:spPr>
        <p:txBody>
          <a:bodyPr wrap="square" anchor="ctr">
            <a:spAutoFit/>
          </a:bodyPr>
          <a:lstStyle/>
          <a:p>
            <a:pPr>
              <a:tabLst>
                <a:tab pos="269875" algn="l"/>
              </a:tabLst>
            </a:pPr>
            <a:r>
              <a:rPr lang="es-ES_tradnl" sz="1200" i="1" dirty="0">
                <a:cs typeface="Times New Roman" pitchFamily="18" charset="0"/>
              </a:rPr>
              <a:t>	</a:t>
            </a:r>
            <a:endParaRPr lang="es-ES" b="1" i="1" dirty="0">
              <a:solidFill>
                <a:schemeClr val="folHlink"/>
              </a:solidFill>
              <a:effectLst>
                <a:outerShdw blurRad="38100" dist="38100" dir="2700000" algn="tl">
                  <a:srgbClr val="000000"/>
                </a:outerShdw>
              </a:effectLst>
            </a:endParaRPr>
          </a:p>
          <a:p>
            <a:pPr eaLnBrk="0" hangingPunct="0">
              <a:tabLst>
                <a:tab pos="269875" algn="l"/>
              </a:tabLst>
            </a:pPr>
            <a:endParaRPr lang="es-ES" b="1" i="1" dirty="0">
              <a:solidFill>
                <a:schemeClr val="folHlink"/>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r>
              <a:rPr lang="es-ES" dirty="0" smtClean="0"/>
              <a:t>DETERMINAR LOS OBJETIVOS PARA CADA PERIODO ACADÉMICO LOS CUALES SE ERIGIRÍAN COMO LAS LÍNEAS ESTRATÉGICAS A SEGUIR. MÁS SENCILLO, SERÍAN LOS DOMINANTES QUE NO PUEDEN FALTAR EN LA PLANIFICACIÓN.</a:t>
            </a:r>
          </a:p>
          <a:p>
            <a:pPr>
              <a:buNone/>
            </a:pPr>
            <a:endParaRPr lang="es-ES" dirty="0" smtClean="0"/>
          </a:p>
          <a:p>
            <a:r>
              <a:rPr lang="es-ES" dirty="0" smtClean="0"/>
              <a:t>A LOS EFECTOS DEL PROPÓSITO INMEDIATO,</a:t>
            </a:r>
          </a:p>
          <a:p>
            <a:pPr>
              <a:buNone/>
            </a:pPr>
            <a:r>
              <a:rPr lang="es-ES" dirty="0" smtClean="0"/>
              <a:t>¿ CUÁL SERÍA LA EXPRESIÓN EXTERNA DE LOS DOMINATES?:</a:t>
            </a:r>
          </a:p>
          <a:p>
            <a:pPr>
              <a:buNone/>
            </a:pPr>
            <a:r>
              <a:rPr lang="es-ES" dirty="0" smtClean="0"/>
              <a:t>                      “EL PLAN DE TRABAJO” </a:t>
            </a:r>
          </a:p>
        </p:txBody>
      </p:sp>
      <p:sp>
        <p:nvSpPr>
          <p:cNvPr id="2" name="1 Título"/>
          <p:cNvSpPr>
            <a:spLocks noGrp="1"/>
          </p:cNvSpPr>
          <p:nvPr>
            <p:ph type="title"/>
          </p:nvPr>
        </p:nvSpPr>
        <p:spPr/>
        <p:txBody>
          <a:bodyPr/>
          <a:lstStyle/>
          <a:p>
            <a:r>
              <a:rPr lang="es-ES" dirty="0" smtClean="0"/>
              <a:t>SE IMPONE ENTONCES:</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buNone/>
            </a:pPr>
            <a:r>
              <a:rPr lang="es-ES" dirty="0" smtClean="0"/>
              <a:t>¿CUÁLES SERÍAN LOS DOMINANTES?:</a:t>
            </a:r>
          </a:p>
          <a:p>
            <a:pPr>
              <a:buNone/>
            </a:pPr>
            <a:r>
              <a:rPr lang="es-ES" dirty="0" smtClean="0"/>
              <a:t>“LAS TAREAS PRINCIPALES PARA CADA ETAPA” </a:t>
            </a:r>
          </a:p>
          <a:p>
            <a:pPr>
              <a:buNone/>
            </a:pPr>
            <a:endParaRPr lang="es-ES" dirty="0" smtClean="0"/>
          </a:p>
          <a:p>
            <a:pPr>
              <a:buNone/>
            </a:pPr>
            <a:r>
              <a:rPr lang="es-ES" dirty="0" smtClean="0"/>
              <a:t>¿QUIÉN DETERMINA CUALES SON ESTAS TAREAS PRINCIPALES?:</a:t>
            </a:r>
          </a:p>
          <a:p>
            <a:pPr>
              <a:buNone/>
            </a:pPr>
            <a:r>
              <a:rPr lang="es-ES" dirty="0" smtClean="0"/>
              <a:t>“LA VICERRECTORÍA ACADÉMICA A TRAVÉS DEL CONDUCTO DE LA DIRECCIÓN ACADÉMICA”</a:t>
            </a:r>
          </a:p>
          <a:p>
            <a:pPr>
              <a:buNone/>
            </a:pPr>
            <a:endParaRPr lang="es-ES" dirty="0" smtClean="0"/>
          </a:p>
          <a:p>
            <a:pPr>
              <a:buNone/>
            </a:pPr>
            <a:r>
              <a:rPr lang="es-ES" dirty="0" smtClean="0"/>
              <a:t>¿DÓNDE SE PLASMAN ESAS TAREAS PRINCIPALES?:</a:t>
            </a:r>
          </a:p>
          <a:p>
            <a:pPr>
              <a:buNone/>
            </a:pPr>
            <a:endParaRPr lang="es-ES" dirty="0" smtClean="0"/>
          </a:p>
          <a:p>
            <a:endParaRPr lang="es-ES" dirty="0"/>
          </a:p>
        </p:txBody>
      </p:sp>
      <p:sp>
        <p:nvSpPr>
          <p:cNvPr id="2" name="1 Título"/>
          <p:cNvSpPr>
            <a:spLocks noGrp="1"/>
          </p:cNvSpPr>
          <p:nvPr>
            <p:ph type="title"/>
          </p:nvPr>
        </p:nvSpPr>
        <p:spPr/>
        <p:txBody>
          <a:bodyPr/>
          <a:lstStyle/>
          <a:p>
            <a:r>
              <a:rPr lang="es-ES" dirty="0" smtClean="0"/>
              <a:t>DENTRO DEL PLAN DE TRABAJO</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ES" dirty="0" smtClean="0"/>
              <a:t>EN EL PLAN DE TRABAJO ANUAL</a:t>
            </a:r>
          </a:p>
          <a:p>
            <a:r>
              <a:rPr lang="es-ES" sz="9600" dirty="0" smtClean="0"/>
              <a:t>EN EL PLAN DE TRABAJO MENSUAL</a:t>
            </a:r>
          </a:p>
          <a:p>
            <a:pPr>
              <a:buNone/>
            </a:pPr>
            <a:endParaRPr lang="es-ES" dirty="0"/>
          </a:p>
        </p:txBody>
      </p:sp>
      <p:sp>
        <p:nvSpPr>
          <p:cNvPr id="2" name="1 Título"/>
          <p:cNvSpPr>
            <a:spLocks noGrp="1"/>
          </p:cNvSpPr>
          <p:nvPr>
            <p:ph type="title"/>
          </p:nvPr>
        </p:nvSpPr>
        <p:spPr/>
        <p:txBody>
          <a:bodyPr/>
          <a:lstStyle/>
          <a:p>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idx="1"/>
          </p:nvPr>
        </p:nvSpPr>
        <p:spPr>
          <a:noFill/>
          <a:ln/>
        </p:spPr>
        <p:txBody>
          <a:bodyPr>
            <a:spAutoFit/>
          </a:bodyPr>
          <a:lstStyle/>
          <a:p>
            <a:pPr marL="0" indent="0" algn="ctr">
              <a:lnSpc>
                <a:spcPct val="90000"/>
              </a:lnSpc>
              <a:buFont typeface="Wingdings" pitchFamily="2" charset="2"/>
              <a:buNone/>
            </a:pPr>
            <a:r>
              <a:rPr lang="es-VE" sz="4000" dirty="0"/>
              <a:t>“Es el resultado del proceso de investigación, es el documento que fundamenta y en el cual se deja constancia de las decisiones tomadas durante el proceso de planificación, debe describir las acciones a ejecutar y debe servir como mecanismo formal de coordinación”</a:t>
            </a:r>
          </a:p>
        </p:txBody>
      </p:sp>
      <p:sp>
        <p:nvSpPr>
          <p:cNvPr id="4" name="Rectangle 6"/>
          <p:cNvSpPr>
            <a:spLocks noGrp="1" noChangeArrowheads="1"/>
          </p:cNvSpPr>
          <p:nvPr>
            <p:ph type="title"/>
          </p:nvPr>
        </p:nvSpPr>
        <p:spPr>
          <a:noFill/>
          <a:ln/>
        </p:spPr>
        <p:txBody>
          <a:bodyPr anchor="ctr" anchorCtr="1"/>
          <a:lstStyle/>
          <a:p>
            <a:r>
              <a:rPr lang="es-VE" sz="6600" b="1" dirty="0"/>
              <a:t>EL PLAN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r>
              <a:rPr lang="es-ES" dirty="0" smtClean="0"/>
              <a:t>EN LA ESTRUTURA ORGANIZATIVA SUPERIOR DEL SISTEMA DE DIRECCIÓN, A SABER, VICERRECTORADO ACADÉMICO POR CONDUCTO DE LA DIRECCIÓN ACADÉMICA.</a:t>
            </a:r>
          </a:p>
          <a:p>
            <a:pPr>
              <a:buNone/>
            </a:pPr>
            <a:endParaRPr lang="es-ES" dirty="0" smtClean="0"/>
          </a:p>
          <a:p>
            <a:pPr>
              <a:buNone/>
            </a:pPr>
            <a:r>
              <a:rPr lang="es-ES" dirty="0" smtClean="0"/>
              <a:t>¿CÓMO SE CONFECCIONA?</a:t>
            </a:r>
          </a:p>
          <a:p>
            <a:r>
              <a:rPr lang="es-ES" dirty="0" smtClean="0"/>
              <a:t>PRIMERO: SELECCIONANDO COMO MÁXIMO 5 TAREAS PRINCIPALES A CUMPLIR EN EL MES POR CADA UNA DE LAS ÁREAS.</a:t>
            </a:r>
          </a:p>
          <a:p>
            <a:pPr>
              <a:buNone/>
            </a:pPr>
            <a:endParaRPr lang="es-ES" dirty="0" smtClean="0"/>
          </a:p>
          <a:p>
            <a:r>
              <a:rPr lang="es-ES" dirty="0" smtClean="0"/>
              <a:t>SEGUNDO: ESTAS TAREAS SE INFORMAN A LAS ÁREAS EN REUNIÓN PAUTADA PARA ESTE FIN, EN LOS PRIMEROS 5 DÍAS DEL MES ANTERIOR AL QUE CORRESPONDE EL PLAN DE TRABAJO. </a:t>
            </a:r>
            <a:endParaRPr lang="es-ES" dirty="0"/>
          </a:p>
        </p:txBody>
      </p:sp>
      <p:sp>
        <p:nvSpPr>
          <p:cNvPr id="2" name="1 Título"/>
          <p:cNvSpPr>
            <a:spLocks noGrp="1"/>
          </p:cNvSpPr>
          <p:nvPr>
            <p:ph type="title"/>
          </p:nvPr>
        </p:nvSpPr>
        <p:spPr/>
        <p:txBody>
          <a:bodyPr>
            <a:normAutofit fontScale="90000"/>
          </a:bodyPr>
          <a:lstStyle/>
          <a:p>
            <a:r>
              <a:rPr lang="es-ES" dirty="0" smtClean="0"/>
              <a:t>¿DÓNDE SE CONFECCIONA EL PLAN DE TRABAJO MENSUAL?</a:t>
            </a: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t>ACTIVIDADES PRIORIZADAS POR LAS AUTORIDADES DE LA UDS, DE SER POSIBLE CON FECHAS, HORA Y LUGAR</a:t>
            </a:r>
          </a:p>
          <a:p>
            <a:pPr>
              <a:buNone/>
            </a:pPr>
            <a:endParaRPr lang="es-ES" dirty="0" smtClean="0"/>
          </a:p>
          <a:p>
            <a:r>
              <a:rPr lang="es-ES" dirty="0" smtClean="0"/>
              <a:t>ACTIVIDADES PROPIAS DEL VICERRECTORADO Y DIRECCIÓN ACADÉMICAS CON FECHA, HORA, LUGAR ETC.</a:t>
            </a:r>
          </a:p>
          <a:p>
            <a:pPr>
              <a:buNone/>
            </a:pPr>
            <a:endParaRPr lang="es-ES" dirty="0" smtClean="0"/>
          </a:p>
          <a:p>
            <a:r>
              <a:rPr lang="es-ES" dirty="0" smtClean="0"/>
              <a:t>ESTAS TAREAS PUEDEN SER REUNIONES, SEMINARIOS, EVENTOS ETC.</a:t>
            </a:r>
            <a:endParaRPr lang="es-ES" dirty="0"/>
          </a:p>
        </p:txBody>
      </p:sp>
      <p:sp>
        <p:nvSpPr>
          <p:cNvPr id="2" name="1 Título"/>
          <p:cNvSpPr>
            <a:spLocks noGrp="1"/>
          </p:cNvSpPr>
          <p:nvPr>
            <p:ph type="title"/>
          </p:nvPr>
        </p:nvSpPr>
        <p:spPr/>
        <p:txBody>
          <a:bodyPr/>
          <a:lstStyle/>
          <a:p>
            <a:r>
              <a:rPr lang="es-ES" dirty="0" smtClean="0"/>
              <a:t>¿CUÁLES SON ESTAS TAREAS?</a:t>
            </a: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302</TotalTime>
  <Words>892</Words>
  <Application>Microsoft Office PowerPoint</Application>
  <PresentationFormat>Presentación en pantalla (4:3)</PresentationFormat>
  <Paragraphs>147</Paragraphs>
  <Slides>17</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17</vt:i4>
      </vt:variant>
    </vt:vector>
  </HeadingPairs>
  <TitlesOfParts>
    <vt:vector size="19" baseType="lpstr">
      <vt:lpstr>Concurrencia</vt:lpstr>
      <vt:lpstr>Microsoft ClipArt Gallery</vt:lpstr>
      <vt:lpstr>EL PLAN DE TRABAJO, UN INSTRUMENTO PRÁCTICO PARA LA ORGANIZACIÓN INSTITUCIONAL</vt:lpstr>
      <vt:lpstr>Diapositiva 2</vt:lpstr>
      <vt:lpstr>Diapositiva 3</vt:lpstr>
      <vt:lpstr>SE IMPONE ENTONCES:</vt:lpstr>
      <vt:lpstr>DENTRO DEL PLAN DE TRABAJO</vt:lpstr>
      <vt:lpstr>Diapositiva 6</vt:lpstr>
      <vt:lpstr>EL PLAN</vt:lpstr>
      <vt:lpstr>¿DÓNDE SE CONFECCIONA EL PLAN DE TRABAJO MENSUAL?</vt:lpstr>
      <vt:lpstr>¿CUÁLES SON ESTAS TAREAS?</vt:lpstr>
      <vt:lpstr>¿QUÉ CARÁCTER TIENEN ESTAS TAREAS?</vt:lpstr>
      <vt:lpstr>¿CUÁLES SERÍAN LOS SIGUIENTES PASOS?</vt:lpstr>
      <vt:lpstr>Diapositiva 12</vt:lpstr>
      <vt:lpstr>Diapositiva 13</vt:lpstr>
      <vt:lpstr>PLAN DE ACTIVIDADES ANUAL PARA EL PERIODO ACADÉMICO “X” </vt:lpstr>
      <vt:lpstr>¿CUÁNDO SE CONFECCIONA Y SE ENTREGA A LAS ÁREAS SUBORDINADAS EL PLAN DE TRABAJO ANUAL?</vt:lpstr>
      <vt:lpstr>PLAN DE TRABAJO MENSUAL CORRESPONDIENTE AL MES “X” </vt:lpstr>
      <vt:lpstr>Diapositiva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PLAN DE TRABAJO, UN INSTRUMENTO PRÁCTICO PARA LA ORGANIZACIÓN INSTITUCIONAL</dc:title>
  <dc:creator>Miguel Vázquez</dc:creator>
  <cp:lastModifiedBy>Miguel Vázquez</cp:lastModifiedBy>
  <cp:revision>60</cp:revision>
  <dcterms:created xsi:type="dcterms:W3CDTF">2011-03-23T19:59:54Z</dcterms:created>
  <dcterms:modified xsi:type="dcterms:W3CDTF">2011-07-15T12:42:56Z</dcterms:modified>
</cp:coreProperties>
</file>